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700" r:id="rId2"/>
    <p:sldId id="1704" r:id="rId3"/>
    <p:sldId id="1708" r:id="rId4"/>
    <p:sldId id="1709" r:id="rId5"/>
    <p:sldId id="1737" r:id="rId6"/>
    <p:sldId id="1730" r:id="rId7"/>
    <p:sldId id="1707" r:id="rId8"/>
    <p:sldId id="1778" r:id="rId9"/>
    <p:sldId id="1779" r:id="rId10"/>
    <p:sldId id="1780" r:id="rId11"/>
    <p:sldId id="1781" r:id="rId12"/>
    <p:sldId id="1782" r:id="rId13"/>
    <p:sldId id="1783" r:id="rId14"/>
    <p:sldId id="1784" r:id="rId15"/>
    <p:sldId id="1785" r:id="rId16"/>
    <p:sldId id="1786" r:id="rId17"/>
    <p:sldId id="1787" r:id="rId18"/>
    <p:sldId id="1788" r:id="rId19"/>
    <p:sldId id="1789" r:id="rId20"/>
    <p:sldId id="1790" r:id="rId21"/>
    <p:sldId id="1791" r:id="rId22"/>
    <p:sldId id="1792" r:id="rId23"/>
    <p:sldId id="1731" r:id="rId24"/>
    <p:sldId id="1711" r:id="rId25"/>
    <p:sldId id="1793" r:id="rId26"/>
    <p:sldId id="1794" r:id="rId27"/>
    <p:sldId id="1795" r:id="rId28"/>
    <p:sldId id="1796" r:id="rId29"/>
    <p:sldId id="1732" r:id="rId30"/>
    <p:sldId id="1721" r:id="rId31"/>
    <p:sldId id="1797" r:id="rId32"/>
    <p:sldId id="1798" r:id="rId33"/>
    <p:sldId id="1799" r:id="rId34"/>
    <p:sldId id="1800" r:id="rId35"/>
    <p:sldId id="1801" r:id="rId36"/>
    <p:sldId id="1802" r:id="rId37"/>
    <p:sldId id="1803" r:id="rId38"/>
    <p:sldId id="1804" r:id="rId39"/>
    <p:sldId id="1805" r:id="rId40"/>
    <p:sldId id="1806" r:id="rId41"/>
    <p:sldId id="1692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83" d="100"/>
          <a:sy n="83" d="100"/>
        </p:scale>
        <p:origin x="9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Training/Extended_Training/Presentations_and_Documents_-_Rules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723878"/>
            <a:ext cx="7488832" cy="961780"/>
          </a:xfrm>
        </p:spPr>
        <p:txBody>
          <a:bodyPr/>
          <a:lstStyle/>
          <a:p>
            <a:pPr algn="ctr"/>
            <a:r>
              <a:rPr lang="en-US" sz="3200" dirty="0"/>
              <a:t>Designing and Using Normalization Rules</a:t>
            </a:r>
            <a:endParaRPr lang="he-IL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D2246-A1FA-47EA-A50B-52828C77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38" y="2596429"/>
            <a:ext cx="4307329" cy="1625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1A7FD-1328-4429-8BD9-D2B96A9B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9" y="2587445"/>
            <a:ext cx="4239217" cy="2000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F7752-4F53-459E-B44C-A7311E4B92D9}"/>
              </a:ext>
            </a:extLst>
          </p:cNvPr>
          <p:cNvSpPr txBox="1"/>
          <p:nvPr/>
        </p:nvSpPr>
        <p:spPr>
          <a:xfrm>
            <a:off x="354841" y="755280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By copying an existing rule from the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42216-860B-4CF4-B307-EA34861ADE20}"/>
              </a:ext>
            </a:extLst>
          </p:cNvPr>
          <p:cNvSpPr txBox="1"/>
          <p:nvPr/>
        </p:nvSpPr>
        <p:spPr>
          <a:xfrm>
            <a:off x="380858" y="1478548"/>
            <a:ext cx="35376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Contribute rule to the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0634B-A3F4-46FD-976C-B2D22A415556}"/>
              </a:ext>
            </a:extLst>
          </p:cNvPr>
          <p:cNvSpPr txBox="1"/>
          <p:nvPr/>
        </p:nvSpPr>
        <p:spPr>
          <a:xfrm>
            <a:off x="5158503" y="1478548"/>
            <a:ext cx="35376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 rule from the community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6BD46-44E0-43F5-8267-DCA3E35F2F9D}"/>
              </a:ext>
            </a:extLst>
          </p:cNvPr>
          <p:cNvSpPr/>
          <p:nvPr/>
        </p:nvSpPr>
        <p:spPr>
          <a:xfrm>
            <a:off x="420421" y="3811276"/>
            <a:ext cx="1024912" cy="328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D9B794-7A31-4077-A5FF-6987E879E2A2}"/>
              </a:ext>
            </a:extLst>
          </p:cNvPr>
          <p:cNvSpPr/>
          <p:nvPr/>
        </p:nvSpPr>
        <p:spPr>
          <a:xfrm>
            <a:off x="5021557" y="3342050"/>
            <a:ext cx="739163" cy="24565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8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EEBB5-FA08-4DF2-992B-A385FE7B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17" y="1398636"/>
            <a:ext cx="4289245" cy="2569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57AF8-D4D4-4779-9492-8C20E68974BF}"/>
              </a:ext>
            </a:extLst>
          </p:cNvPr>
          <p:cNvSpPr txBox="1"/>
          <p:nvPr/>
        </p:nvSpPr>
        <p:spPr>
          <a:xfrm>
            <a:off x="354841" y="787140"/>
            <a:ext cx="878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Normalization rule properties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59D4F7-8B66-4AE4-A6A4-E4AEB31AF115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 flipH="1" flipV="1">
            <a:off x="5116811" y="2614822"/>
            <a:ext cx="837556" cy="336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9409DE5-2229-482E-840B-CF98BFC47EAF}"/>
              </a:ext>
            </a:extLst>
          </p:cNvPr>
          <p:cNvSpPr/>
          <p:nvPr/>
        </p:nvSpPr>
        <p:spPr bwMode="auto">
          <a:xfrm>
            <a:off x="3873143" y="2468708"/>
            <a:ext cx="1243668" cy="2922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28D7-4F0C-40F2-A098-B7FC247018FD}"/>
              </a:ext>
            </a:extLst>
          </p:cNvPr>
          <p:cNvSpPr txBox="1"/>
          <p:nvPr/>
        </p:nvSpPr>
        <p:spPr>
          <a:xfrm>
            <a:off x="5954366" y="2406814"/>
            <a:ext cx="228632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Choose shared if you want other uses to also access this rule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C9CE3-B399-4E84-A43B-1F5D69836863}"/>
              </a:ext>
            </a:extLst>
          </p:cNvPr>
          <p:cNvSpPr txBox="1"/>
          <p:nvPr/>
        </p:nvSpPr>
        <p:spPr>
          <a:xfrm>
            <a:off x="251520" y="4083918"/>
            <a:ext cx="329384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Choose enabled if you want this rule to be active.  When still editing and testing you may wish to leave it not enabled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CDCAD5-9F8D-4C04-BB06-DB546A475B65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9672" y="2961529"/>
            <a:ext cx="360040" cy="11223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304537C-377C-438F-BC97-CAF073C4B29E}"/>
              </a:ext>
            </a:extLst>
          </p:cNvPr>
          <p:cNvSpPr/>
          <p:nvPr/>
        </p:nvSpPr>
        <p:spPr bwMode="auto">
          <a:xfrm>
            <a:off x="1730066" y="2715766"/>
            <a:ext cx="1113742" cy="2457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9777D-2A47-4CF7-A64C-DA47701CA9CD}"/>
              </a:ext>
            </a:extLst>
          </p:cNvPr>
          <p:cNvSpPr txBox="1"/>
          <p:nvPr/>
        </p:nvSpPr>
        <p:spPr>
          <a:xfrm>
            <a:off x="5967848" y="1316353"/>
            <a:ext cx="228632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A logical name and description to later know what this rule does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D76BF5-60BA-43BD-B8A0-649CB9B5538D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4977" y="1995686"/>
            <a:ext cx="1472871" cy="1689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851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733F2-F67C-43A3-B73E-6286ACA7239F}"/>
              </a:ext>
            </a:extLst>
          </p:cNvPr>
          <p:cNvSpPr txBox="1"/>
          <p:nvPr/>
        </p:nvSpPr>
        <p:spPr>
          <a:xfrm>
            <a:off x="354841" y="869619"/>
            <a:ext cx="878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defining the properties enter (or edit existing) text of the normalization rule and click ‘save’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67021-4B9D-464C-972B-3A858B7E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75606"/>
            <a:ext cx="7859222" cy="34675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385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62F5D-66D5-471B-BB21-E2001AF04272}"/>
              </a:ext>
            </a:extLst>
          </p:cNvPr>
          <p:cNvSpPr txBox="1"/>
          <p:nvPr/>
        </p:nvSpPr>
        <p:spPr>
          <a:xfrm>
            <a:off x="179512" y="915566"/>
            <a:ext cx="8789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normalization rule can be tested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a bibliographic record in edit mode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Switch to split editor mode.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Leave the bibliographic record in the left pane of split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Focus on the right pane of split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normalization rule and choose "edit"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"Preview" on the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See what the rule does to the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21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A07FA-20FF-4230-8F14-214AFA01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9255"/>
            <a:ext cx="8686800" cy="3473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3774A-2C4C-4EC8-AC23-E6108E7EA4C8}"/>
              </a:ext>
            </a:extLst>
          </p:cNvPr>
          <p:cNvSpPr txBox="1"/>
          <p:nvPr/>
        </p:nvSpPr>
        <p:spPr>
          <a:xfrm>
            <a:off x="323265" y="706028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Preview the results of the normalization rule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ACE70-FEB4-49D7-8EB2-FFD5DB35AFE9}"/>
              </a:ext>
            </a:extLst>
          </p:cNvPr>
          <p:cNvSpPr/>
          <p:nvPr/>
        </p:nvSpPr>
        <p:spPr>
          <a:xfrm>
            <a:off x="7668344" y="3579862"/>
            <a:ext cx="594769" cy="283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73F52-C524-468D-B79B-AFE1D6C6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24" y="1633155"/>
            <a:ext cx="7402537" cy="3154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CED79-5DCC-4100-85EA-1FB4B2C98552}"/>
              </a:ext>
            </a:extLst>
          </p:cNvPr>
          <p:cNvSpPr txBox="1"/>
          <p:nvPr/>
        </p:nvSpPr>
        <p:spPr>
          <a:xfrm>
            <a:off x="354841" y="869619"/>
            <a:ext cx="878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the records and see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2DC93-1421-43E4-B46D-8B419745A88E}"/>
              </a:ext>
            </a:extLst>
          </p:cNvPr>
          <p:cNvSpPr/>
          <p:nvPr/>
        </p:nvSpPr>
        <p:spPr>
          <a:xfrm>
            <a:off x="4427985" y="3166085"/>
            <a:ext cx="576064" cy="341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FD4E3-B637-48F3-8563-15770052990D}"/>
              </a:ext>
            </a:extLst>
          </p:cNvPr>
          <p:cNvSpPr/>
          <p:nvPr/>
        </p:nvSpPr>
        <p:spPr>
          <a:xfrm>
            <a:off x="971599" y="3456627"/>
            <a:ext cx="504057" cy="28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D27C2-E522-4C9F-8E5D-F05A3030E246}"/>
              </a:ext>
            </a:extLst>
          </p:cNvPr>
          <p:cNvSpPr txBox="1"/>
          <p:nvPr/>
        </p:nvSpPr>
        <p:spPr>
          <a:xfrm>
            <a:off x="1978925" y="1269729"/>
            <a:ext cx="487225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Record on right got a new 245 2</a:t>
            </a:r>
            <a:r>
              <a:rPr lang="en-US" sz="1600" baseline="30000" dirty="0"/>
              <a:t>nd</a:t>
            </a:r>
            <a:r>
              <a:rPr lang="en-US" sz="1600" dirty="0"/>
              <a:t> indicator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2FD59-61D4-429A-961B-F7E16B28F71F}"/>
              </a:ext>
            </a:extLst>
          </p:cNvPr>
          <p:cNvSpPr txBox="1"/>
          <p:nvPr/>
        </p:nvSpPr>
        <p:spPr>
          <a:xfrm>
            <a:off x="6651372" y="2581346"/>
            <a:ext cx="23604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Clicking "Apply changes" will update the record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AF9528-9FCA-4A98-B8EC-5D183779E2ED}"/>
              </a:ext>
            </a:extLst>
          </p:cNvPr>
          <p:cNvCxnSpPr>
            <a:cxnSpLocks/>
          </p:cNvCxnSpPr>
          <p:nvPr/>
        </p:nvCxnSpPr>
        <p:spPr bwMode="auto">
          <a:xfrm flipH="1">
            <a:off x="7852371" y="4515966"/>
            <a:ext cx="85657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818A45-4069-4E4C-B8EB-AA841601109D}"/>
              </a:ext>
            </a:extLst>
          </p:cNvPr>
          <p:cNvCxnSpPr/>
          <p:nvPr/>
        </p:nvCxnSpPr>
        <p:spPr bwMode="auto">
          <a:xfrm>
            <a:off x="3275856" y="4515966"/>
            <a:ext cx="1632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CC91B7-AABC-48AF-A9FB-C4074D75C08C}"/>
              </a:ext>
            </a:extLst>
          </p:cNvPr>
          <p:cNvSpPr txBox="1"/>
          <p:nvPr/>
        </p:nvSpPr>
        <p:spPr>
          <a:xfrm>
            <a:off x="683568" y="4143649"/>
            <a:ext cx="31696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Clicking "Back to normalization rules" will return the user to the rule for additional editing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496083-F5E1-4036-BABB-90D97B839AF8}"/>
              </a:ext>
            </a:extLst>
          </p:cNvPr>
          <p:cNvCxnSpPr>
            <a:cxnSpLocks/>
          </p:cNvCxnSpPr>
          <p:nvPr/>
        </p:nvCxnSpPr>
        <p:spPr bwMode="auto">
          <a:xfrm>
            <a:off x="8708947" y="3029863"/>
            <a:ext cx="0" cy="14861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903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D4AC-598C-4B91-810E-BC179FA89190}"/>
              </a:ext>
            </a:extLst>
          </p:cNvPr>
          <p:cNvSpPr txBox="1"/>
          <p:nvPr/>
        </p:nvSpPr>
        <p:spPr>
          <a:xfrm>
            <a:off x="195509" y="869619"/>
            <a:ext cx="89484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 dirty="0"/>
              <a:t>In order to be able to use the normalization rule in various parts of the system it needs to be added as a process</a:t>
            </a:r>
          </a:p>
          <a:p>
            <a:r>
              <a:rPr lang="en-US" sz="2800" dirty="0"/>
              <a:t>Each process may include one or more normalization rules.</a:t>
            </a:r>
          </a:p>
          <a:p>
            <a:r>
              <a:rPr lang="en-US" sz="2800" dirty="0"/>
              <a:t>In this example we will add one normalization rule to a process.  </a:t>
            </a:r>
          </a:p>
          <a:p>
            <a:r>
              <a:rPr lang="en-US" sz="2800" dirty="0"/>
              <a:t>The normalization rule we will add is "EXL – fix 245 2</a:t>
            </a:r>
            <a:r>
              <a:rPr lang="en-US" sz="2800" baseline="30000" dirty="0"/>
              <a:t>nd</a:t>
            </a:r>
            <a:r>
              <a:rPr lang="en-US" sz="2800" dirty="0"/>
              <a:t> indicator"</a:t>
            </a:r>
          </a:p>
        </p:txBody>
      </p:sp>
    </p:spTree>
    <p:extLst>
      <p:ext uri="{BB962C8B-B14F-4D97-AF65-F5344CB8AC3E}">
        <p14:creationId xmlns:p14="http://schemas.microsoft.com/office/powerpoint/2010/main" val="304095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9B93B-21F0-451F-B6B9-520DF125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34582"/>
            <a:ext cx="7305300" cy="2893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B5CE5-4B20-4742-B063-679560737AA0}"/>
              </a:ext>
            </a:extLst>
          </p:cNvPr>
          <p:cNvSpPr txBox="1"/>
          <p:nvPr/>
        </p:nvSpPr>
        <p:spPr>
          <a:xfrm>
            <a:off x="195508" y="682699"/>
            <a:ext cx="894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This is the normalization rule we will add.</a:t>
            </a:r>
          </a:p>
          <a:p>
            <a:r>
              <a:rPr lang="en-US" dirty="0"/>
              <a:t>It first fixes the 245 2</a:t>
            </a:r>
            <a:r>
              <a:rPr lang="en-US" baseline="30000" dirty="0"/>
              <a:t>nd</a:t>
            </a:r>
            <a:r>
              <a:rPr lang="en-US" dirty="0"/>
              <a:t> indicator depending on the language in the 008 and initial string of the field.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408FB-982F-4D54-A73B-E7B647C14CF5}"/>
              </a:ext>
            </a:extLst>
          </p:cNvPr>
          <p:cNvSpPr/>
          <p:nvPr/>
        </p:nvSpPr>
        <p:spPr>
          <a:xfrm>
            <a:off x="4608004" y="1734582"/>
            <a:ext cx="1792224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FB970-36E2-459E-8CC6-50BD2411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98341"/>
            <a:ext cx="6984776" cy="1553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6189C-196C-43E8-A5EB-C277FD1FAAF3}"/>
              </a:ext>
            </a:extLst>
          </p:cNvPr>
          <p:cNvSpPr txBox="1"/>
          <p:nvPr/>
        </p:nvSpPr>
        <p:spPr>
          <a:xfrm>
            <a:off x="195509" y="869619"/>
            <a:ext cx="894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Access the list of normalization processes from the Resource Management Configuration Menu and navigate to: Cataloging &gt; Configuration &gt; Marc 21 Bibliographic &gt; Normalization Processes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8F9E2-B984-449A-BD54-DCCF3687B953}"/>
              </a:ext>
            </a:extLst>
          </p:cNvPr>
          <p:cNvSpPr/>
          <p:nvPr/>
        </p:nvSpPr>
        <p:spPr>
          <a:xfrm>
            <a:off x="1691680" y="2643758"/>
            <a:ext cx="1003562" cy="273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643DE-5082-41DA-A2F7-88B8C8C228A9}"/>
              </a:ext>
            </a:extLst>
          </p:cNvPr>
          <p:cNvSpPr txBox="1"/>
          <p:nvPr/>
        </p:nvSpPr>
        <p:spPr>
          <a:xfrm>
            <a:off x="827584" y="4155926"/>
            <a:ext cx="408988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add a new process click "Add Process"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02ED96-C2D8-4AD7-AA39-150CA1748FAF}"/>
              </a:ext>
            </a:extLst>
          </p:cNvPr>
          <p:cNvCxnSpPr>
            <a:cxnSpLocks/>
          </p:cNvCxnSpPr>
          <p:nvPr/>
        </p:nvCxnSpPr>
        <p:spPr bwMode="auto">
          <a:xfrm flipV="1">
            <a:off x="6876256" y="3153613"/>
            <a:ext cx="299315" cy="8530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83BA05-3A0C-40B7-9915-E64D8F76FB6C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4917471" y="4006648"/>
            <a:ext cx="1958785" cy="3339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261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1AF31D-0779-48DB-8186-DF70853F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65671"/>
            <a:ext cx="5179800" cy="2718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53DD3-0F55-4CC5-87EB-CF32C521232E}"/>
              </a:ext>
            </a:extLst>
          </p:cNvPr>
          <p:cNvSpPr txBox="1"/>
          <p:nvPr/>
        </p:nvSpPr>
        <p:spPr>
          <a:xfrm>
            <a:off x="135077" y="611175"/>
            <a:ext cx="894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 dirty="0"/>
              <a:t>Give the process a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D8E3D-35B5-47EC-A402-DDF0180F2D6C}"/>
              </a:ext>
            </a:extLst>
          </p:cNvPr>
          <p:cNvSpPr/>
          <p:nvPr/>
        </p:nvSpPr>
        <p:spPr>
          <a:xfrm>
            <a:off x="2771800" y="2200535"/>
            <a:ext cx="3957850" cy="350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BA76-FA4F-46E6-BE8E-E1BE77CF2DD3}"/>
              </a:ext>
            </a:extLst>
          </p:cNvPr>
          <p:cNvSpPr txBox="1"/>
          <p:nvPr/>
        </p:nvSpPr>
        <p:spPr>
          <a:xfrm>
            <a:off x="91587" y="4133022"/>
            <a:ext cx="85006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are making the process have the same name as the rule which it will use.  This is not mandatory but done here for "organizational" purposes.</a:t>
            </a:r>
          </a:p>
        </p:txBody>
      </p:sp>
    </p:spTree>
    <p:extLst>
      <p:ext uri="{BB962C8B-B14F-4D97-AF65-F5344CB8AC3E}">
        <p14:creationId xmlns:p14="http://schemas.microsoft.com/office/powerpoint/2010/main" val="89565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67494"/>
            <a:ext cx="5030886" cy="4339766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Creating normalization rules and processes</a:t>
            </a:r>
          </a:p>
          <a:p>
            <a:r>
              <a:rPr lang="en-US" sz="2000" dirty="0"/>
              <a:t>Using a normalization processes for import profile</a:t>
            </a:r>
          </a:p>
          <a:p>
            <a:r>
              <a:rPr lang="en-US" sz="2000" dirty="0"/>
              <a:t>Using a normalization processes for </a:t>
            </a:r>
            <a:r>
              <a:rPr lang="en-US" sz="2000"/>
              <a:t>batch update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79779-8BC6-4861-B358-56780F8D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9" y="1779662"/>
            <a:ext cx="8459381" cy="2648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19964-7F44-47AE-AF0A-46945691CF8B}"/>
              </a:ext>
            </a:extLst>
          </p:cNvPr>
          <p:cNvSpPr txBox="1"/>
          <p:nvPr/>
        </p:nvSpPr>
        <p:spPr>
          <a:xfrm>
            <a:off x="195508" y="792132"/>
            <a:ext cx="894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400" dirty="0"/>
              <a:t>Click “Add Task” and then choose </a:t>
            </a:r>
            <a:r>
              <a:rPr lang="en-US" sz="2400" dirty="0" err="1"/>
              <a:t>MarcDroolNormalization</a:t>
            </a:r>
            <a:endParaRPr lang="en-US" sz="2400" dirty="0"/>
          </a:p>
          <a:p>
            <a:r>
              <a:rPr lang="en-US" sz="2400" dirty="0"/>
              <a:t>This means that it will use a normalization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47BBB-31DA-4BCC-8DD0-741DBFA3525E}"/>
              </a:ext>
            </a:extLst>
          </p:cNvPr>
          <p:cNvSpPr/>
          <p:nvPr/>
        </p:nvSpPr>
        <p:spPr>
          <a:xfrm>
            <a:off x="819927" y="3450972"/>
            <a:ext cx="5114255" cy="41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43359-07B4-45F6-B1D7-FC0B7866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40" y="2265319"/>
            <a:ext cx="4686954" cy="210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8CC50-C824-4ADE-A09A-C03CBA94A62B}"/>
              </a:ext>
            </a:extLst>
          </p:cNvPr>
          <p:cNvSpPr txBox="1"/>
          <p:nvPr/>
        </p:nvSpPr>
        <p:spPr>
          <a:xfrm>
            <a:off x="195509" y="869619"/>
            <a:ext cx="894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400" dirty="0"/>
              <a:t>Choose the specific normalization rule.</a:t>
            </a:r>
          </a:p>
          <a:p>
            <a:r>
              <a:rPr lang="en-US" sz="2400" dirty="0"/>
              <a:t>The normalization rule we will choose is "EXL – fix 245 2nd indicator" which looked at a short time ago</a:t>
            </a: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43A9C-D6EF-4B8C-AFBE-96D69CDF79DC}"/>
              </a:ext>
            </a:extLst>
          </p:cNvPr>
          <p:cNvSpPr/>
          <p:nvPr/>
        </p:nvSpPr>
        <p:spPr>
          <a:xfrm>
            <a:off x="2632456" y="3844361"/>
            <a:ext cx="3879088" cy="41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BC0C3-A4A7-4785-98DA-51BA2726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9" y="2800262"/>
            <a:ext cx="7468642" cy="1257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34335-7614-4564-AF37-C47238021DFF}"/>
              </a:ext>
            </a:extLst>
          </p:cNvPr>
          <p:cNvSpPr txBox="1"/>
          <p:nvPr/>
        </p:nvSpPr>
        <p:spPr>
          <a:xfrm>
            <a:off x="195509" y="869619"/>
            <a:ext cx="894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 dirty="0"/>
              <a:t>The new normalization process has been added</a:t>
            </a:r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1234A-589F-4832-899A-5B2B427FE5E4}"/>
              </a:ext>
            </a:extLst>
          </p:cNvPr>
          <p:cNvSpPr/>
          <p:nvPr/>
        </p:nvSpPr>
        <p:spPr>
          <a:xfrm>
            <a:off x="908440" y="3319271"/>
            <a:ext cx="3243210" cy="26408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5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BD8AF-F365-431D-867F-0F6322B8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86" y="679063"/>
            <a:ext cx="3878461" cy="3957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AB2A3B-4146-445C-9C91-FF5D19F51E55}"/>
              </a:ext>
            </a:extLst>
          </p:cNvPr>
          <p:cNvSpPr txBox="1"/>
          <p:nvPr/>
        </p:nvSpPr>
        <p:spPr>
          <a:xfrm>
            <a:off x="5136213" y="3761077"/>
            <a:ext cx="26647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245 2</a:t>
            </a:r>
            <a:r>
              <a:rPr lang="en-US" baseline="30000" dirty="0"/>
              <a:t>nd</a:t>
            </a:r>
            <a:r>
              <a:rPr lang="en-US" dirty="0"/>
              <a:t> indicator is empty.</a:t>
            </a:r>
          </a:p>
          <a:p>
            <a:r>
              <a:rPr lang="en-US" dirty="0"/>
              <a:t>Text starts with “</a:t>
            </a:r>
            <a:r>
              <a:rPr lang="en-US" dirty="0" err="1"/>
              <a:t>Une</a:t>
            </a:r>
            <a:r>
              <a:rPr lang="en-US" dirty="0"/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9410D7-FBEB-4C08-8216-B6AE76592B14}"/>
              </a:ext>
            </a:extLst>
          </p:cNvPr>
          <p:cNvCxnSpPr/>
          <p:nvPr/>
        </p:nvCxnSpPr>
        <p:spPr>
          <a:xfrm flipH="1" flipV="1">
            <a:off x="4357549" y="3313021"/>
            <a:ext cx="1514020" cy="448056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87D022-707D-44C4-B65C-6D471CC6FC84}"/>
              </a:ext>
            </a:extLst>
          </p:cNvPr>
          <p:cNvSpPr txBox="1"/>
          <p:nvPr/>
        </p:nvSpPr>
        <p:spPr>
          <a:xfrm>
            <a:off x="5292080" y="2203778"/>
            <a:ext cx="26647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Language code in 008 is “</a:t>
            </a:r>
            <a:r>
              <a:rPr lang="en-US" dirty="0" err="1"/>
              <a:t>fre</a:t>
            </a:r>
            <a:r>
              <a:rPr lang="en-US" dirty="0"/>
              <a:t>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16DAFE-8F09-4D80-A8CD-01005E6E6E7D}"/>
              </a:ext>
            </a:extLst>
          </p:cNvPr>
          <p:cNvCxnSpPr/>
          <p:nvPr/>
        </p:nvCxnSpPr>
        <p:spPr>
          <a:xfrm flipH="1" flipV="1">
            <a:off x="5292080" y="1307666"/>
            <a:ext cx="735356" cy="896112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47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ADFB0-5F25-4E2A-AC64-B46C213C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635646"/>
            <a:ext cx="3937058" cy="2998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0018A0-1CC7-495E-9FFD-9C8569DD420D}"/>
              </a:ext>
            </a:extLst>
          </p:cNvPr>
          <p:cNvSpPr/>
          <p:nvPr/>
        </p:nvSpPr>
        <p:spPr>
          <a:xfrm>
            <a:off x="2627784" y="3075807"/>
            <a:ext cx="1872208" cy="290632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316FE-993A-4DC1-B8DF-3CD8FDBF6E84}"/>
              </a:ext>
            </a:extLst>
          </p:cNvPr>
          <p:cNvSpPr/>
          <p:nvPr/>
        </p:nvSpPr>
        <p:spPr>
          <a:xfrm>
            <a:off x="2767093" y="3986382"/>
            <a:ext cx="3667289" cy="21769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2C0E3-2ADF-43AD-BB33-3AAD517E1769}"/>
              </a:ext>
            </a:extLst>
          </p:cNvPr>
          <p:cNvSpPr txBox="1"/>
          <p:nvPr/>
        </p:nvSpPr>
        <p:spPr>
          <a:xfrm>
            <a:off x="175329" y="869619"/>
            <a:ext cx="87891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normalization rule “</a:t>
            </a:r>
            <a:r>
              <a:rPr lang="en-US" dirty="0"/>
              <a:t>EXL – fix 245 2</a:t>
            </a:r>
            <a:r>
              <a:rPr lang="en-US" baseline="30000" dirty="0"/>
              <a:t>nd</a:t>
            </a:r>
            <a:r>
              <a:rPr lang="en-US" dirty="0"/>
              <a:t> indicator” which is in normalization process “EXL – fix 245 2</a:t>
            </a:r>
            <a:r>
              <a:rPr lang="en-US" baseline="30000" dirty="0"/>
              <a:t>nd</a:t>
            </a:r>
            <a:r>
              <a:rPr lang="en-US" dirty="0"/>
              <a:t> indicator” should fix this (should change it and make 2</a:t>
            </a:r>
            <a:r>
              <a:rPr lang="en-US" baseline="30000" dirty="0"/>
              <a:t>nd</a:t>
            </a:r>
            <a:r>
              <a:rPr lang="en-US" dirty="0"/>
              <a:t> indicator 4):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7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29F61-2050-4996-9741-A115F04E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74" y="1293840"/>
            <a:ext cx="3895009" cy="3126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9025E-A0DB-4A1F-BA56-F926CE070AF4}"/>
              </a:ext>
            </a:extLst>
          </p:cNvPr>
          <p:cNvSpPr txBox="1"/>
          <p:nvPr/>
        </p:nvSpPr>
        <p:spPr>
          <a:xfrm>
            <a:off x="354840" y="699542"/>
            <a:ext cx="878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import profile will use the normalization process “</a:t>
            </a:r>
            <a:r>
              <a:rPr lang="en-US" dirty="0"/>
              <a:t>EXL – fix 245 2</a:t>
            </a:r>
            <a:r>
              <a:rPr lang="en-US" baseline="30000" dirty="0"/>
              <a:t>nd</a:t>
            </a:r>
            <a:r>
              <a:rPr lang="en-US" dirty="0"/>
              <a:t> indicator”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3D0A-7A7B-486D-B112-CF6CB4ADADF0}"/>
              </a:ext>
            </a:extLst>
          </p:cNvPr>
          <p:cNvSpPr/>
          <p:nvPr/>
        </p:nvSpPr>
        <p:spPr>
          <a:xfrm>
            <a:off x="3343818" y="2211711"/>
            <a:ext cx="122818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51192-199A-4165-93AB-9DD933C4C155}"/>
              </a:ext>
            </a:extLst>
          </p:cNvPr>
          <p:cNvSpPr/>
          <p:nvPr/>
        </p:nvSpPr>
        <p:spPr>
          <a:xfrm>
            <a:off x="2769905" y="3246381"/>
            <a:ext cx="2194388" cy="333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9258E-BCCF-436C-9F58-5DFBB017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503412"/>
            <a:ext cx="8595360" cy="2945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EF6E2-E192-4634-AE06-612A7CF22503}"/>
              </a:ext>
            </a:extLst>
          </p:cNvPr>
          <p:cNvSpPr txBox="1"/>
          <p:nvPr/>
        </p:nvSpPr>
        <p:spPr>
          <a:xfrm>
            <a:off x="354841" y="661844"/>
            <a:ext cx="878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record has been imported and we will view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2872F-CFF1-46A9-8583-85B44568007F}"/>
              </a:ext>
            </a:extLst>
          </p:cNvPr>
          <p:cNvSpPr/>
          <p:nvPr/>
        </p:nvSpPr>
        <p:spPr>
          <a:xfrm>
            <a:off x="7524328" y="3867894"/>
            <a:ext cx="895550" cy="241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2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5EC12-3A87-41E2-BD10-90A1A4CB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53" y="1272310"/>
            <a:ext cx="2874991" cy="3114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D3AA-22D6-40EA-8C08-8B061DC1D9B6}"/>
              </a:ext>
            </a:extLst>
          </p:cNvPr>
          <p:cNvSpPr txBox="1"/>
          <p:nvPr/>
        </p:nvSpPr>
        <p:spPr>
          <a:xfrm>
            <a:off x="208537" y="699542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record was changed (2</a:t>
            </a:r>
            <a:r>
              <a:rPr lang="en-US" sz="2000" baseline="30000" dirty="0"/>
              <a:t>nd</a:t>
            </a:r>
            <a:r>
              <a:rPr lang="en-US" sz="2000" dirty="0"/>
              <a:t> indicator was added) as per the normalization rule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4DF4F5-6214-4723-A4BD-77AE67E2C45B}"/>
              </a:ext>
            </a:extLst>
          </p:cNvPr>
          <p:cNvCxnSpPr/>
          <p:nvPr/>
        </p:nvCxnSpPr>
        <p:spPr>
          <a:xfrm flipH="1">
            <a:off x="3931879" y="1979784"/>
            <a:ext cx="1078992" cy="192938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2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291830"/>
            <a:ext cx="8617527" cy="1240583"/>
          </a:xfrm>
        </p:spPr>
        <p:txBody>
          <a:bodyPr/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207CE-3EDC-41AB-AE14-5CE0F085D2F0}"/>
              </a:ext>
            </a:extLst>
          </p:cNvPr>
          <p:cNvSpPr txBox="1"/>
          <p:nvPr/>
        </p:nvSpPr>
        <p:spPr>
          <a:xfrm>
            <a:off x="175329" y="869619"/>
            <a:ext cx="8789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Normalization rules are designed to change or update bibliographic metadata at various stages, for example when the record is: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Saved in the metadata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Imported via import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Imported from external search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Edited via the "enhance the record" menu in the metadata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 on a saved set (global update)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Published (exported) visa a general publishing profile</a:t>
            </a:r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18B1E-84CD-424A-9FD9-DA9D0B6F3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06" y="1378751"/>
            <a:ext cx="7221195" cy="3331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7BCCE-56DD-44A8-A7A2-95AD298A3837}"/>
              </a:ext>
            </a:extLst>
          </p:cNvPr>
          <p:cNvSpPr txBox="1"/>
          <p:nvPr/>
        </p:nvSpPr>
        <p:spPr>
          <a:xfrm>
            <a:off x="245659" y="699542"/>
            <a:ext cx="861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now perform batch update on a set using the same normalization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Title "</a:t>
            </a:r>
            <a:r>
              <a:rPr lang="fr-FR" dirty="0"/>
              <a:t>La femme à la fiole</a:t>
            </a:r>
            <a:r>
              <a:rPr lang="en-US" dirty="0"/>
              <a:t>" is an example of a record which has a bad 245 2</a:t>
            </a:r>
            <a:r>
              <a:rPr lang="en-US" baseline="30000" dirty="0"/>
              <a:t>nd</a:t>
            </a:r>
            <a:r>
              <a:rPr lang="en-US" dirty="0"/>
              <a:t> indicator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F2BBE-6C20-4819-A496-C39FAE79E2BA}"/>
              </a:ext>
            </a:extLst>
          </p:cNvPr>
          <p:cNvSpPr txBox="1"/>
          <p:nvPr/>
        </p:nvSpPr>
        <p:spPr>
          <a:xfrm>
            <a:off x="6878472" y="8279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ABFED-5E81-4529-A47E-E0CB80F7272E}"/>
              </a:ext>
            </a:extLst>
          </p:cNvPr>
          <p:cNvSpPr txBox="1"/>
          <p:nvPr/>
        </p:nvSpPr>
        <p:spPr>
          <a:xfrm>
            <a:off x="3347864" y="3082916"/>
            <a:ext cx="3207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245 2</a:t>
            </a:r>
            <a:r>
              <a:rPr lang="en-US" baseline="30000" dirty="0"/>
              <a:t>nd</a:t>
            </a:r>
            <a:r>
              <a:rPr lang="en-US" dirty="0"/>
              <a:t> indicator should be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7F7FA3-0233-416C-96EC-3EAA0BAC7027}"/>
              </a:ext>
            </a:extLst>
          </p:cNvPr>
          <p:cNvCxnSpPr>
            <a:cxnSpLocks/>
          </p:cNvCxnSpPr>
          <p:nvPr/>
        </p:nvCxnSpPr>
        <p:spPr>
          <a:xfrm flipH="1">
            <a:off x="1547664" y="3452248"/>
            <a:ext cx="1800200" cy="870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1D783-E3B9-48BC-88AC-99A54D3B7937}"/>
              </a:ext>
            </a:extLst>
          </p:cNvPr>
          <p:cNvSpPr/>
          <p:nvPr/>
        </p:nvSpPr>
        <p:spPr>
          <a:xfrm>
            <a:off x="2394992" y="2067694"/>
            <a:ext cx="304800" cy="3186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24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FAC0A-B924-4E92-B3CF-A20127CA08CC}"/>
              </a:ext>
            </a:extLst>
          </p:cNvPr>
          <p:cNvSpPr txBox="1"/>
          <p:nvPr/>
        </p:nvSpPr>
        <p:spPr>
          <a:xfrm>
            <a:off x="245659" y="827949"/>
            <a:ext cx="861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Title "</a:t>
            </a:r>
            <a:r>
              <a:rPr lang="fr-FR" sz="2000" dirty="0"/>
              <a:t>La femme à la fiole</a:t>
            </a:r>
            <a:r>
              <a:rPr lang="en-US" sz="2000" dirty="0"/>
              <a:t>" begins with ‘La ‘ and has 008 </a:t>
            </a:r>
            <a:r>
              <a:rPr lang="en-US" sz="2000" dirty="0" err="1"/>
              <a:t>pos</a:t>
            </a:r>
            <a:r>
              <a:rPr lang="en-US" sz="2000" dirty="0"/>
              <a:t> 35-37 “</a:t>
            </a:r>
            <a:r>
              <a:rPr lang="en-US" sz="2000" dirty="0" err="1"/>
              <a:t>fre</a:t>
            </a:r>
            <a:r>
              <a:rPr lang="en-US" sz="20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Therefore 245 2</a:t>
            </a:r>
            <a:r>
              <a:rPr lang="en-US" sz="2000" baseline="30000" dirty="0"/>
              <a:t>nd</a:t>
            </a:r>
            <a:r>
              <a:rPr lang="en-US" sz="2000" dirty="0"/>
              <a:t> indicator should be three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11083-E439-4185-BEB1-B349BD909279}"/>
              </a:ext>
            </a:extLst>
          </p:cNvPr>
          <p:cNvSpPr txBox="1"/>
          <p:nvPr/>
        </p:nvSpPr>
        <p:spPr>
          <a:xfrm>
            <a:off x="6878472" y="8279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D0884-90C4-4B9D-9E76-C2C0DDA69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96" y="1689998"/>
            <a:ext cx="6288616" cy="2975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58A2E1-C578-4179-97E1-C76DECC20359}"/>
              </a:ext>
            </a:extLst>
          </p:cNvPr>
          <p:cNvSpPr/>
          <p:nvPr/>
        </p:nvSpPr>
        <p:spPr>
          <a:xfrm>
            <a:off x="1487740" y="2119617"/>
            <a:ext cx="3732332" cy="3500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D0BBE-B3BA-4961-82C3-7D5EE4AD30E6}"/>
              </a:ext>
            </a:extLst>
          </p:cNvPr>
          <p:cNvSpPr/>
          <p:nvPr/>
        </p:nvSpPr>
        <p:spPr>
          <a:xfrm>
            <a:off x="1459037" y="2643758"/>
            <a:ext cx="5993283" cy="3211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6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49EDA-DC94-4291-AC59-CE40132A97D4}"/>
              </a:ext>
            </a:extLst>
          </p:cNvPr>
          <p:cNvSpPr txBox="1"/>
          <p:nvPr/>
        </p:nvSpPr>
        <p:spPr>
          <a:xfrm>
            <a:off x="245659" y="827949"/>
            <a:ext cx="861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Title "</a:t>
            </a:r>
            <a:r>
              <a:rPr lang="fr-FR" sz="1600" dirty="0"/>
              <a:t>La femme à la fiole</a:t>
            </a:r>
            <a:r>
              <a:rPr lang="en-US" sz="1600" dirty="0"/>
              <a:t>" is part of a set we are creating called "need to check 245 2</a:t>
            </a:r>
            <a:r>
              <a:rPr lang="en-US" sz="1600" baseline="30000" dirty="0"/>
              <a:t>nd</a:t>
            </a:r>
            <a:r>
              <a:rPr lang="en-US" sz="1600" dirty="0"/>
              <a:t> indicator“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create the set by retrieving all records with “la” in the title and then faceting by language French and clicking ‘Save Query”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EF2CD-0839-49B3-A8B7-3C5EE1F8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47952"/>
            <a:ext cx="6912768" cy="2771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D9310E-FD80-4D0E-87BF-DFCBE268F8B2}"/>
              </a:ext>
            </a:extLst>
          </p:cNvPr>
          <p:cNvSpPr/>
          <p:nvPr/>
        </p:nvSpPr>
        <p:spPr>
          <a:xfrm>
            <a:off x="684461" y="2211710"/>
            <a:ext cx="551783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D7116-E42A-44CD-81FC-83BFD7AF16EE}"/>
              </a:ext>
            </a:extLst>
          </p:cNvPr>
          <p:cNvSpPr/>
          <p:nvPr/>
        </p:nvSpPr>
        <p:spPr>
          <a:xfrm>
            <a:off x="683568" y="4197675"/>
            <a:ext cx="2026105" cy="410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A67FD-84FA-48E9-9F92-E62D933879E9}"/>
              </a:ext>
            </a:extLst>
          </p:cNvPr>
          <p:cNvSpPr/>
          <p:nvPr/>
        </p:nvSpPr>
        <p:spPr>
          <a:xfrm>
            <a:off x="6732240" y="3075806"/>
            <a:ext cx="7969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4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608C5-7627-494A-8AD8-C1573DCD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29" y="1602582"/>
            <a:ext cx="7152795" cy="3048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528EF-16CF-4CFB-96DF-5CAFFF456D11}"/>
              </a:ext>
            </a:extLst>
          </p:cNvPr>
          <p:cNvSpPr txBox="1"/>
          <p:nvPr/>
        </p:nvSpPr>
        <p:spPr>
          <a:xfrm>
            <a:off x="245659" y="773978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set is called "Need to check 245 2nd indicator"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57541-BD16-447A-9C5C-0C287B68C2F4}"/>
              </a:ext>
            </a:extLst>
          </p:cNvPr>
          <p:cNvSpPr/>
          <p:nvPr/>
        </p:nvSpPr>
        <p:spPr>
          <a:xfrm>
            <a:off x="1403648" y="2287422"/>
            <a:ext cx="2279176" cy="284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3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FF56A-0E27-412D-9D26-917C4D99B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96" y="2724641"/>
            <a:ext cx="8686800" cy="1996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31094-4666-4A4C-BB8B-2DFE1595B277}"/>
              </a:ext>
            </a:extLst>
          </p:cNvPr>
          <p:cNvSpPr txBox="1"/>
          <p:nvPr/>
        </p:nvSpPr>
        <p:spPr>
          <a:xfrm>
            <a:off x="245659" y="732413"/>
            <a:ext cx="861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we will run the process "EXL – fix 245 2</a:t>
            </a:r>
            <a:r>
              <a:rPr lang="en-US" sz="2400" baseline="30000" dirty="0"/>
              <a:t>nd</a:t>
            </a:r>
            <a:r>
              <a:rPr lang="en-US" sz="2400" dirty="0"/>
              <a:t> indicator" on the set "Need to check 245 2nd indicator"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go to "Run a job" and filter by Marc 21 Bib normalization and then choose the normalization process.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23888-19DE-4EC1-AECA-0949D2C1130F}"/>
              </a:ext>
            </a:extLst>
          </p:cNvPr>
          <p:cNvSpPr/>
          <p:nvPr/>
        </p:nvSpPr>
        <p:spPr>
          <a:xfrm>
            <a:off x="622898" y="4343133"/>
            <a:ext cx="1746229" cy="314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26836-A10A-4F22-B9B3-80884A7D4B9B}"/>
              </a:ext>
            </a:extLst>
          </p:cNvPr>
          <p:cNvSpPr/>
          <p:nvPr/>
        </p:nvSpPr>
        <p:spPr>
          <a:xfrm>
            <a:off x="437215" y="3704952"/>
            <a:ext cx="2279176" cy="284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1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1C9769-53A5-4228-B2F7-D82FF6AA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1" y="1889189"/>
            <a:ext cx="8443351" cy="1864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16348-695F-4F7B-82DD-1FEAEAC658E5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Search for the set and select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C5B1DD-5248-47DB-A1CC-8C97E9A4FF7F}"/>
              </a:ext>
            </a:extLst>
          </p:cNvPr>
          <p:cNvSpPr/>
          <p:nvPr/>
        </p:nvSpPr>
        <p:spPr>
          <a:xfrm>
            <a:off x="1043608" y="2355726"/>
            <a:ext cx="1713658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F2649-77D1-4BAA-B005-A929755C328B}"/>
              </a:ext>
            </a:extLst>
          </p:cNvPr>
          <p:cNvSpPr/>
          <p:nvPr/>
        </p:nvSpPr>
        <p:spPr>
          <a:xfrm>
            <a:off x="329851" y="3322644"/>
            <a:ext cx="2574815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2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857CB-BB6D-440C-A9E4-5A43C490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3" y="2314378"/>
            <a:ext cx="8686800" cy="235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F115-5079-47BC-B0A9-F6E974512FA3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Leave the default normalization rule from the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F1CB3-4BD8-4F39-A854-D848B7D720A6}"/>
              </a:ext>
            </a:extLst>
          </p:cNvPr>
          <p:cNvSpPr/>
          <p:nvPr/>
        </p:nvSpPr>
        <p:spPr>
          <a:xfrm>
            <a:off x="591180" y="4102633"/>
            <a:ext cx="2574815" cy="34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5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901C6-4110-4BA7-A9C4-24F9E18F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46288"/>
            <a:ext cx="6448691" cy="2836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CED3A-E73F-4FF3-92D7-389D222440A2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Submit the job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9A7D9-4F5F-431C-B643-CFB0F90536FE}"/>
              </a:ext>
            </a:extLst>
          </p:cNvPr>
          <p:cNvSpPr/>
          <p:nvPr/>
        </p:nvSpPr>
        <p:spPr>
          <a:xfrm>
            <a:off x="7164288" y="1646288"/>
            <a:ext cx="544035" cy="34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7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F09A1-9940-4EDA-B5E2-358AB59C2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" y="2190480"/>
            <a:ext cx="8686800" cy="2252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713C7-6AC3-44AA-AA94-4D1AD94BECE0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job completes successfully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715D5-5A54-4F6D-99C8-4C320B9C4BA1}"/>
              </a:ext>
            </a:extLst>
          </p:cNvPr>
          <p:cNvSpPr/>
          <p:nvPr/>
        </p:nvSpPr>
        <p:spPr>
          <a:xfrm>
            <a:off x="7231243" y="3762032"/>
            <a:ext cx="1211673" cy="6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D00EB-E92D-4F39-86D6-B65704B3EE3F}"/>
              </a:ext>
            </a:extLst>
          </p:cNvPr>
          <p:cNvSpPr/>
          <p:nvPr/>
        </p:nvSpPr>
        <p:spPr>
          <a:xfrm>
            <a:off x="327946" y="3768852"/>
            <a:ext cx="2574815" cy="674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3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E2B7D-9DE8-409C-9CC7-D8565DEDD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71084"/>
            <a:ext cx="7543144" cy="3031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F8B39-9211-418C-8037-771178663916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record got updated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BCCB-620F-4C66-B906-EE62AA8F39CC}"/>
              </a:ext>
            </a:extLst>
          </p:cNvPr>
          <p:cNvSpPr txBox="1"/>
          <p:nvPr/>
        </p:nvSpPr>
        <p:spPr>
          <a:xfrm>
            <a:off x="2636168" y="2131751"/>
            <a:ext cx="3207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245 2</a:t>
            </a:r>
            <a:r>
              <a:rPr lang="en-US" baseline="30000" dirty="0"/>
              <a:t>nd</a:t>
            </a:r>
            <a:r>
              <a:rPr lang="en-US" dirty="0"/>
              <a:t> indicator changed to 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5C9BC7-8859-404D-A92B-1F5B956DF1A0}"/>
              </a:ext>
            </a:extLst>
          </p:cNvPr>
          <p:cNvCxnSpPr/>
          <p:nvPr/>
        </p:nvCxnSpPr>
        <p:spPr>
          <a:xfrm>
            <a:off x="1344708" y="3136087"/>
            <a:ext cx="0" cy="742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87013E-A429-4C0A-81AF-0435148C68F9}"/>
              </a:ext>
            </a:extLst>
          </p:cNvPr>
          <p:cNvCxnSpPr/>
          <p:nvPr/>
        </p:nvCxnSpPr>
        <p:spPr>
          <a:xfrm flipH="1">
            <a:off x="1344708" y="2308780"/>
            <a:ext cx="1270990" cy="8273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0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FB6C4-C6AF-4AF6-BA3E-651356ABECCC}"/>
              </a:ext>
            </a:extLst>
          </p:cNvPr>
          <p:cNvSpPr txBox="1"/>
          <p:nvPr/>
        </p:nvSpPr>
        <p:spPr>
          <a:xfrm>
            <a:off x="107504" y="627534"/>
            <a:ext cx="87891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normalization rules are written in a specific syntax allowing the user to create rules to for example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Delete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field tags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indicators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operations may be performed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Unconditionally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</a:t>
            </a:r>
          </a:p>
        </p:txBody>
      </p:sp>
    </p:spTree>
    <p:extLst>
      <p:ext uri="{BB962C8B-B14F-4D97-AF65-F5344CB8AC3E}">
        <p14:creationId xmlns:p14="http://schemas.microsoft.com/office/powerpoint/2010/main" val="3315221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DCBAD-FDE5-4FD7-8C0A-3A32EEC2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9" y="1193402"/>
            <a:ext cx="8686800" cy="3490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1112E-53BE-4CAD-922D-A6C4A399CC24}"/>
              </a:ext>
            </a:extLst>
          </p:cNvPr>
          <p:cNvSpPr txBox="1"/>
          <p:nvPr/>
        </p:nvSpPr>
        <p:spPr>
          <a:xfrm>
            <a:off x="245659" y="699542"/>
            <a:ext cx="8611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metadata editor ‘Tools &gt; view versions’ you can see the previous version and compare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CEE3AA-86D5-412D-AA25-374EC290EA56}"/>
              </a:ext>
            </a:extLst>
          </p:cNvPr>
          <p:cNvCxnSpPr/>
          <p:nvPr/>
        </p:nvCxnSpPr>
        <p:spPr>
          <a:xfrm flipH="1">
            <a:off x="1115616" y="3583823"/>
            <a:ext cx="575781" cy="652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A27C33-996A-4C3D-AC4F-AC7BE135CC90}"/>
              </a:ext>
            </a:extLst>
          </p:cNvPr>
          <p:cNvCxnSpPr/>
          <p:nvPr/>
        </p:nvCxnSpPr>
        <p:spPr>
          <a:xfrm flipH="1">
            <a:off x="4846693" y="2715766"/>
            <a:ext cx="575781" cy="652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16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CBFB2-6F85-4BDB-A705-9C92C601C4F2}"/>
              </a:ext>
            </a:extLst>
          </p:cNvPr>
          <p:cNvSpPr txBox="1"/>
          <p:nvPr/>
        </p:nvSpPr>
        <p:spPr>
          <a:xfrm>
            <a:off x="181105" y="869619"/>
            <a:ext cx="8789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presentation will not discuss the specific syntax of the normalization rules.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focus here will be specifically on how the normalization rules are created as well as how and where the rules may be used.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an extensive list of normalization rule examples see “Normalization Rule Examples” at </a:t>
            </a:r>
            <a:r>
              <a:rPr lang="en-US" sz="2400" dirty="0">
                <a:hlinkClick r:id="rId2"/>
              </a:rPr>
              <a:t>https://knowledge.exlibrisgroup.com/Alma/Training/Extended_Training/Presentations_and_Documents_-_Rules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04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89943" cy="1240583"/>
          </a:xfrm>
        </p:spPr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12EE3-A19A-4780-AF62-9D752D8FD81A}"/>
              </a:ext>
            </a:extLst>
          </p:cNvPr>
          <p:cNvSpPr txBox="1"/>
          <p:nvPr/>
        </p:nvSpPr>
        <p:spPr>
          <a:xfrm>
            <a:off x="354841" y="869619"/>
            <a:ext cx="8789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normalization rules are created either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metadata editor via menu "File &gt; new &gt; normalization rules"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left pane by doing "duplicate" on an existing normalization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By copying an existing rule from the community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63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1D224-6B15-4EEA-B14D-CDD9B6F9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18576"/>
            <a:ext cx="4560588" cy="3201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0B9163-11EA-432B-B3C1-05632A27F802}"/>
              </a:ext>
            </a:extLst>
          </p:cNvPr>
          <p:cNvSpPr txBox="1"/>
          <p:nvPr/>
        </p:nvSpPr>
        <p:spPr>
          <a:xfrm>
            <a:off x="177420" y="751587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 the metadata editor via menu "File &gt; new &gt; normalization rules"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3AC039-8BBD-462A-AC97-85C2290142F3}"/>
              </a:ext>
            </a:extLst>
          </p:cNvPr>
          <p:cNvCxnSpPr>
            <a:endCxn id="10" idx="3"/>
          </p:cNvCxnSpPr>
          <p:nvPr/>
        </p:nvCxnSpPr>
        <p:spPr bwMode="auto">
          <a:xfrm flipH="1">
            <a:off x="6137011" y="2403255"/>
            <a:ext cx="1884970" cy="6026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A734A3-6AEB-4D75-9BB2-D6A99D45A084}"/>
              </a:ext>
            </a:extLst>
          </p:cNvPr>
          <p:cNvSpPr/>
          <p:nvPr/>
        </p:nvSpPr>
        <p:spPr bwMode="auto">
          <a:xfrm>
            <a:off x="4139952" y="2859782"/>
            <a:ext cx="1997059" cy="2922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6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CA5DB-C3CB-4F33-AE9D-BBAED8EC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74" y="1558869"/>
            <a:ext cx="4294466" cy="2889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8C3669-881D-44F0-AFAE-826ECBE307F0}"/>
              </a:ext>
            </a:extLst>
          </p:cNvPr>
          <p:cNvSpPr txBox="1"/>
          <p:nvPr/>
        </p:nvSpPr>
        <p:spPr>
          <a:xfrm>
            <a:off x="213424" y="812237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From the left pane by doing "duplicate" on an existing normalization rule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B3BC3-D873-40A3-8B44-CF175E2447CB}"/>
              </a:ext>
            </a:extLst>
          </p:cNvPr>
          <p:cNvSpPr/>
          <p:nvPr/>
        </p:nvSpPr>
        <p:spPr bwMode="auto">
          <a:xfrm>
            <a:off x="2914143" y="2948257"/>
            <a:ext cx="999700" cy="3371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311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1301</Words>
  <Application>Microsoft Office PowerPoint</Application>
  <PresentationFormat>On-screen Show (16:9)</PresentationFormat>
  <Paragraphs>179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IGeLU_2016_16X9 (1)</vt:lpstr>
      <vt:lpstr>Designing and Using Normalization Rules</vt:lpstr>
      <vt:lpstr>PowerPoint Presentation</vt:lpstr>
      <vt:lpstr>Introduction</vt:lpstr>
      <vt:lpstr>Introduction</vt:lpstr>
      <vt:lpstr>Introduction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449</cp:revision>
  <dcterms:created xsi:type="dcterms:W3CDTF">2017-01-02T15:10:30Z</dcterms:created>
  <dcterms:modified xsi:type="dcterms:W3CDTF">2024-07-05T10:12:48Z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